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96" r:id="rId5"/>
    <p:sldId id="260" r:id="rId6"/>
    <p:sldId id="304" r:id="rId7"/>
    <p:sldId id="261" r:id="rId8"/>
    <p:sldId id="288" r:id="rId9"/>
    <p:sldId id="289" r:id="rId10"/>
    <p:sldId id="269" r:id="rId11"/>
    <p:sldId id="300" r:id="rId12"/>
    <p:sldId id="290" r:id="rId13"/>
    <p:sldId id="262" r:id="rId14"/>
    <p:sldId id="280" r:id="rId15"/>
    <p:sldId id="282" r:id="rId16"/>
    <p:sldId id="272" r:id="rId17"/>
    <p:sldId id="301" r:id="rId18"/>
    <p:sldId id="283" r:id="rId19"/>
    <p:sldId id="284" r:id="rId20"/>
    <p:sldId id="302" r:id="rId21"/>
    <p:sldId id="305" r:id="rId22"/>
    <p:sldId id="303" r:id="rId23"/>
    <p:sldId id="306" r:id="rId24"/>
    <p:sldId id="286" r:id="rId25"/>
    <p:sldId id="265" r:id="rId26"/>
    <p:sldId id="268" r:id="rId27"/>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4611"/>
  </p:normalViewPr>
  <p:slideViewPr>
    <p:cSldViewPr snapToGrid="0">
      <p:cViewPr varScale="1">
        <p:scale>
          <a:sx n="78" d="100"/>
          <a:sy n="78" d="100"/>
        </p:scale>
        <p:origin x="7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526A4-B8EA-47D1-A9FE-E540DA13A20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a16="http://schemas.microsoft.com/office/drawing/2014/main" id="{DB26416A-65E1-72DD-ACBC-6BED223899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a16="http://schemas.microsoft.com/office/drawing/2014/main" id="{00CB0C69-226D-A1F5-1A73-8BC1194A1677}"/>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7785C4D0-3A79-B87E-1FC0-4FC69F5D866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65FBFE55-4C1D-2C44-3A3F-1AE488CE3BE5}"/>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295767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AD5F5-1E94-D9EC-2013-D6EDEC1DAA20}"/>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D58E5032-F8A8-5C8A-1A42-472907109E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368999A6-252E-F48E-8961-26A96DB50539}"/>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9FB3043A-D8B8-0260-BDDA-5A52FB8A73B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09AECC48-0037-5CDD-9236-CE7D367FC342}"/>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2033224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118ECE-A520-A79C-0ACD-90A4A0A5785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id="{A8F05502-2C39-31DC-0719-E99C8D84A80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79A9059B-21A3-62D8-26DF-9653771BF456}"/>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355AA122-71B4-B8E0-F12E-3BB164C146F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09D1D01-53C4-2329-2B89-638DF1490AC4}"/>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619602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64DE-53FF-E4E2-1A42-9A1FB84BC8F8}"/>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543F85DB-DFEB-9573-4249-16CE2260E17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251B433B-C6EF-613D-03DB-3BDE2AAADDE8}"/>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1256A28E-3616-6C5B-1FA8-A9AF220F054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CC0E21F1-3A80-97FA-B09E-37DF5AF3BF5F}"/>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396946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1E91F-5CC7-CAE2-4616-A59FFC0A340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id="{8EF7AFD1-ECA8-1393-327F-EB728030ED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583CE96-D9F5-9F5E-CB7A-BA63D929724B}"/>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8018D319-FDAA-1764-21E9-F5AAA5EF969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B5258B70-87D7-D4DF-3B84-6468022D2027}"/>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487594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5384-C987-A454-F30E-B022515A9BB8}"/>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id="{AF4394B0-28D3-3DC1-C6D9-68A6EB820F7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id="{C4C85332-58CB-C78B-D5CA-736C6166493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id="{5D58BC30-BA2D-0534-B48D-08BD50A6516F}"/>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6" name="Footer Placeholder 5">
            <a:extLst>
              <a:ext uri="{FF2B5EF4-FFF2-40B4-BE49-F238E27FC236}">
                <a16:creationId xmlns:a16="http://schemas.microsoft.com/office/drawing/2014/main" id="{364230A5-54D7-7E4B-AE44-32F6F8408368}"/>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8CC0EFD-0FC8-A3F0-E953-D956E3B87271}"/>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383838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43B41-7FE6-E98B-37F4-5732E61FA6BD}"/>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BB9D1814-CF79-1288-8184-B22B253096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70D61BD-8566-5DFB-6F26-1656475E3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id="{8E852357-23E2-6CC6-3367-29906E45BF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93655E8-95D6-106F-D6E8-1D99D73034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id="{0424BE21-987B-CBB6-1DAE-FA405CD84C04}"/>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8" name="Footer Placeholder 7">
            <a:extLst>
              <a:ext uri="{FF2B5EF4-FFF2-40B4-BE49-F238E27FC236}">
                <a16:creationId xmlns:a16="http://schemas.microsoft.com/office/drawing/2014/main" id="{E6F351EE-248D-FBE3-EF8E-D86641C95AD6}"/>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3299BF6B-D325-DD68-D82A-7F693C9C131F}"/>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85984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64AD-7DA3-55C0-7490-757B141E205E}"/>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id="{1BF82EB9-C373-5A58-FF2D-E367AD55C2B9}"/>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4" name="Footer Placeholder 3">
            <a:extLst>
              <a:ext uri="{FF2B5EF4-FFF2-40B4-BE49-F238E27FC236}">
                <a16:creationId xmlns:a16="http://schemas.microsoft.com/office/drawing/2014/main" id="{21B83BA2-A183-7B37-73CE-104252B9C81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37792AD9-94A6-3924-255A-A0EAF12C1F9E}"/>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418008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719DA7-F0B3-B7E5-380C-9BE6773D7926}"/>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3" name="Footer Placeholder 2">
            <a:extLst>
              <a:ext uri="{FF2B5EF4-FFF2-40B4-BE49-F238E27FC236}">
                <a16:creationId xmlns:a16="http://schemas.microsoft.com/office/drawing/2014/main" id="{CCB2FD4D-B6E8-1802-E64A-ED502FD43CC5}"/>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E4A8F39C-00DA-24B3-16DA-31ED39C62AFD}"/>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322255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7F5E-A804-296A-3EBF-DB8EEDB32D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id="{D811F318-DB5B-4D81-56FD-EEE62A154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id="{809D865A-FEAC-5E0E-31E9-DD7F838D2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81926C0-60AA-7141-1716-5F3B0C302E31}"/>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6" name="Footer Placeholder 5">
            <a:extLst>
              <a:ext uri="{FF2B5EF4-FFF2-40B4-BE49-F238E27FC236}">
                <a16:creationId xmlns:a16="http://schemas.microsoft.com/office/drawing/2014/main" id="{09B6D3D8-9248-0BFC-7DA1-64A4E9BDB832}"/>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614B885E-62C5-5A61-DB3E-469C00987693}"/>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143862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E4D95-E6D1-E68A-746B-279D8770F2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id="{7A07A2C4-9B9F-087A-DD1F-3494344E9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21C425C3-35F8-5FF4-6E25-4789EEE9A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F0EA04-9E4D-AB65-7287-C55DD27787EB}"/>
              </a:ext>
            </a:extLst>
          </p:cNvPr>
          <p:cNvSpPr>
            <a:spLocks noGrp="1"/>
          </p:cNvSpPr>
          <p:nvPr>
            <p:ph type="dt" sz="half" idx="10"/>
          </p:nvPr>
        </p:nvSpPr>
        <p:spPr/>
        <p:txBody>
          <a:bodyPr/>
          <a:lstStyle/>
          <a:p>
            <a:fld id="{EF77C9E8-9233-774C-9A28-50AFFA205243}" type="datetimeFigureOut">
              <a:rPr lang="x-none" smtClean="0"/>
              <a:t>1/11/2025</a:t>
            </a:fld>
            <a:endParaRPr lang="x-none"/>
          </a:p>
        </p:txBody>
      </p:sp>
      <p:sp>
        <p:nvSpPr>
          <p:cNvPr id="6" name="Footer Placeholder 5">
            <a:extLst>
              <a:ext uri="{FF2B5EF4-FFF2-40B4-BE49-F238E27FC236}">
                <a16:creationId xmlns:a16="http://schemas.microsoft.com/office/drawing/2014/main" id="{05BC2171-4934-2F54-B1C1-50D090FFCC7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09EDE367-DBAD-7740-6581-5A223182D5AD}"/>
              </a:ext>
            </a:extLst>
          </p:cNvPr>
          <p:cNvSpPr>
            <a:spLocks noGrp="1"/>
          </p:cNvSpPr>
          <p:nvPr>
            <p:ph type="sldNum" sz="quarter" idx="12"/>
          </p:nvPr>
        </p:nvSpPr>
        <p:spPr/>
        <p:txBody>
          <a:bodyPr/>
          <a:lstStyle/>
          <a:p>
            <a:fld id="{DF40E7E4-08C6-4640-B7A2-6AC54820D564}" type="slidenum">
              <a:rPr lang="x-none" smtClean="0"/>
              <a:t>‹#›</a:t>
            </a:fld>
            <a:endParaRPr lang="x-none"/>
          </a:p>
        </p:txBody>
      </p:sp>
    </p:spTree>
    <p:extLst>
      <p:ext uri="{BB962C8B-B14F-4D97-AF65-F5344CB8AC3E}">
        <p14:creationId xmlns:p14="http://schemas.microsoft.com/office/powerpoint/2010/main" val="2715842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0F79B-C4F8-AF2F-CF8D-5DCA48D365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id="{F7BBC9BC-82C4-6C5A-7485-A024C3DDC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id="{05EF7E9C-B183-3576-9926-A2D978503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77C9E8-9233-774C-9A28-50AFFA205243}" type="datetimeFigureOut">
              <a:rPr lang="x-none" smtClean="0"/>
              <a:t>1/11/2025</a:t>
            </a:fld>
            <a:endParaRPr lang="x-none"/>
          </a:p>
        </p:txBody>
      </p:sp>
      <p:sp>
        <p:nvSpPr>
          <p:cNvPr id="5" name="Footer Placeholder 4">
            <a:extLst>
              <a:ext uri="{FF2B5EF4-FFF2-40B4-BE49-F238E27FC236}">
                <a16:creationId xmlns:a16="http://schemas.microsoft.com/office/drawing/2014/main" id="{8EEDA220-5417-F884-36AD-7B9695D860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x-none"/>
          </a:p>
        </p:txBody>
      </p:sp>
      <p:sp>
        <p:nvSpPr>
          <p:cNvPr id="6" name="Slide Number Placeholder 5">
            <a:extLst>
              <a:ext uri="{FF2B5EF4-FFF2-40B4-BE49-F238E27FC236}">
                <a16:creationId xmlns:a16="http://schemas.microsoft.com/office/drawing/2014/main" id="{079A028C-1AC7-6CAF-BCD1-F6469F09B6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F40E7E4-08C6-4640-B7A2-6AC54820D564}" type="slidenum">
              <a:rPr lang="x-none" smtClean="0"/>
              <a:t>‹#›</a:t>
            </a:fld>
            <a:endParaRPr lang="x-none"/>
          </a:p>
        </p:txBody>
      </p:sp>
    </p:spTree>
    <p:extLst>
      <p:ext uri="{BB962C8B-B14F-4D97-AF65-F5344CB8AC3E}">
        <p14:creationId xmlns:p14="http://schemas.microsoft.com/office/powerpoint/2010/main" val="1610647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888/notebooks/Customer_Personality_Analysis%20model%20building.ipynb#Age-is-not-the-criteria-but-it-is-observed-to-some-extent-that-people-who-are-older-fall-in-this-group,-so-the-customers-falling-in-cluster2-likes-to-spend-more...so-the-Firm's-can-target-peoplefalling-in-cluster2-for-the-sale-of-their-Products..." TargetMode="External"/><Relationship Id="rId2" Type="http://schemas.openxmlformats.org/officeDocument/2006/relationships/hyperlink" Target="http://localhost:8888/notebooks/Customer_Personality_Analysis%20model%20building.ipynb#People-with-low-incom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0068A-0D18-5B15-4597-E8C7993DDC8F}"/>
              </a:ext>
            </a:extLst>
          </p:cNvPr>
          <p:cNvSpPr>
            <a:spLocks noGrp="1"/>
          </p:cNvSpPr>
          <p:nvPr>
            <p:ph type="ctrTitle"/>
          </p:nvPr>
        </p:nvSpPr>
        <p:spPr>
          <a:xfrm>
            <a:off x="6574587" y="2199191"/>
            <a:ext cx="4516879" cy="4482670"/>
          </a:xfrm>
        </p:spPr>
        <p:txBody>
          <a:bodyPr anchor="t">
            <a:normAutofit/>
          </a:bodyPr>
          <a:lstStyle/>
          <a:p>
            <a:pPr algn="l"/>
            <a:r>
              <a:rPr lang="en-GB" sz="3600" b="1" dirty="0">
                <a:solidFill>
                  <a:schemeClr val="tx2"/>
                </a:solidFill>
                <a:effectLst/>
              </a:rPr>
              <a:t>Customer Personality Analysis and Segmentation</a:t>
            </a:r>
            <a:br>
              <a:rPr lang="en-GB" sz="3600" b="1" dirty="0">
                <a:solidFill>
                  <a:schemeClr val="tx2"/>
                </a:solidFill>
                <a:effectLst/>
              </a:rPr>
            </a:br>
            <a:br>
              <a:rPr lang="en-GB" sz="3600" b="1" dirty="0">
                <a:solidFill>
                  <a:schemeClr val="tx2"/>
                </a:solidFill>
              </a:rPr>
            </a:br>
            <a:br>
              <a:rPr lang="en-GB" sz="2800" dirty="0">
                <a:solidFill>
                  <a:schemeClr val="tx2"/>
                </a:solidFill>
                <a:effectLst/>
                <a:latin typeface=".AppleSystemUIFont"/>
              </a:rPr>
            </a:br>
            <a:endParaRPr lang="x-none" sz="2800" dirty="0">
              <a:solidFill>
                <a:schemeClr val="tx2"/>
              </a:solidFill>
            </a:endParaRPr>
          </a:p>
        </p:txBody>
      </p:sp>
      <p:pic>
        <p:nvPicPr>
          <p:cNvPr id="7" name="Graphic 6" descr="User">
            <a:extLst>
              <a:ext uri="{FF2B5EF4-FFF2-40B4-BE49-F238E27FC236}">
                <a16:creationId xmlns:a16="http://schemas.microsoft.com/office/drawing/2014/main" id="{E4A956CB-C05D-1029-610A-822CDAB598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9632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7E32C-8E64-9B83-F73D-FE11233EB7B0}"/>
              </a:ext>
            </a:extLst>
          </p:cNvPr>
          <p:cNvSpPr>
            <a:spLocks noGrp="1"/>
          </p:cNvSpPr>
          <p:nvPr>
            <p:ph type="title"/>
          </p:nvPr>
        </p:nvSpPr>
        <p:spPr/>
        <p:txBody>
          <a:bodyPr/>
          <a:lstStyle/>
          <a:p>
            <a:r>
              <a:rPr lang="en-GB" sz="3600" dirty="0">
                <a:solidFill>
                  <a:srgbClr val="0E0E0E"/>
                </a:solidFill>
                <a:effectLst/>
              </a:rPr>
              <a:t>EDA - Insights from </a:t>
            </a:r>
            <a:r>
              <a:rPr lang="en-GB" sz="3600" dirty="0">
                <a:solidFill>
                  <a:srgbClr val="0E0E0E"/>
                </a:solidFill>
              </a:rPr>
              <a:t>Heatmap</a:t>
            </a:r>
            <a:br>
              <a:rPr lang="en-GB" dirty="0">
                <a:solidFill>
                  <a:srgbClr val="0E0E0E"/>
                </a:solidFill>
                <a:effectLst/>
                <a:latin typeface=".AppleSystemUIFont"/>
              </a:rPr>
            </a:br>
            <a:endParaRPr lang="x-none"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908" y="985521"/>
            <a:ext cx="8442812" cy="2865119"/>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0" y="3840480"/>
            <a:ext cx="9062720" cy="3017520"/>
          </a:xfrm>
          <a:prstGeom prst="rect">
            <a:avLst/>
          </a:prstGeom>
        </p:spPr>
      </p:pic>
    </p:spTree>
    <p:extLst>
      <p:ext uri="{BB962C8B-B14F-4D97-AF65-F5344CB8AC3E}">
        <p14:creationId xmlns:p14="http://schemas.microsoft.com/office/powerpoint/2010/main" val="3365761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solidFill>
                  <a:srgbClr val="FF0000"/>
                </a:solidFill>
              </a:rPr>
              <a:t>As From the above correlation </a:t>
            </a:r>
            <a:r>
              <a:rPr lang="en-US" sz="2200" b="1" dirty="0" err="1">
                <a:solidFill>
                  <a:srgbClr val="FF0000"/>
                </a:solidFill>
              </a:rPr>
              <a:t>heatmap</a:t>
            </a:r>
            <a:r>
              <a:rPr lang="en-US" sz="2200" b="1" dirty="0">
                <a:solidFill>
                  <a:srgbClr val="FF0000"/>
                </a:solidFill>
              </a:rPr>
              <a:t> we can draw few insights regarding the association between different attributes. Some of them are:</a:t>
            </a:r>
            <a:br>
              <a:rPr lang="en-US" sz="2200" b="1" dirty="0">
                <a:solidFill>
                  <a:srgbClr val="FF0000"/>
                </a:solidFill>
              </a:rPr>
            </a:br>
            <a:br>
              <a:rPr lang="en-US" sz="2200" b="1" dirty="0"/>
            </a:br>
            <a:r>
              <a:rPr lang="en-US" sz="1800" b="1" dirty="0"/>
              <a:t>The columns '</a:t>
            </a:r>
            <a:r>
              <a:rPr lang="en-US" sz="1800" b="1" dirty="0" err="1"/>
              <a:t>NumCatalogPurchases</a:t>
            </a:r>
            <a:r>
              <a:rPr lang="en-US" sz="1800" b="1" dirty="0"/>
              <a:t>' and '</a:t>
            </a:r>
            <a:r>
              <a:rPr lang="en-US" sz="1800" b="1" dirty="0" err="1"/>
              <a:t>MntMeatProducts</a:t>
            </a:r>
            <a:r>
              <a:rPr lang="en-US" sz="1800" b="1" dirty="0"/>
              <a:t>' have a strong correlation indicating that most of the amount that is spent on Meat products are made through catalog purchases.</a:t>
            </a:r>
            <a:br>
              <a:rPr lang="en-US" sz="1800" b="1" dirty="0"/>
            </a:br>
            <a:br>
              <a:rPr lang="en-US" sz="1800" b="1" dirty="0"/>
            </a:br>
            <a:r>
              <a:rPr lang="en-US" sz="1800" b="1" dirty="0"/>
              <a:t>Also the columns '</a:t>
            </a:r>
            <a:r>
              <a:rPr lang="en-US" sz="1800" b="1" dirty="0" err="1"/>
              <a:t>MntWines</a:t>
            </a:r>
            <a:r>
              <a:rPr lang="en-US" sz="1800" b="1" dirty="0"/>
              <a:t>' ,'</a:t>
            </a:r>
            <a:r>
              <a:rPr lang="en-US" sz="1800" b="1" dirty="0" err="1"/>
              <a:t>NumStorePurchases</a:t>
            </a:r>
            <a:r>
              <a:rPr lang="en-US" sz="1800" b="1" dirty="0"/>
              <a:t>' and '</a:t>
            </a:r>
            <a:r>
              <a:rPr lang="en-US" sz="1800" b="1" dirty="0" err="1"/>
              <a:t>NumCatalogPurchases</a:t>
            </a:r>
            <a:r>
              <a:rPr lang="en-US" sz="1800" b="1" dirty="0"/>
              <a:t>' , '</a:t>
            </a:r>
            <a:r>
              <a:rPr lang="en-US" sz="1800" b="1" dirty="0" err="1"/>
              <a:t>MntWines</a:t>
            </a:r>
            <a:r>
              <a:rPr lang="en-US" sz="1800" b="1" dirty="0"/>
              <a:t>' have a positive correlation indicating that the amount of money spent on Wines are made mostly either by visiting the store or through catalog.</a:t>
            </a:r>
            <a:br>
              <a:rPr lang="en-US" sz="1800" b="1" dirty="0"/>
            </a:br>
            <a:br>
              <a:rPr lang="en-US" sz="1800" b="1" dirty="0"/>
            </a:br>
            <a:r>
              <a:rPr lang="en-US" sz="1800" b="1" dirty="0"/>
              <a:t>The column 'Income' has a </a:t>
            </a:r>
            <a:r>
              <a:rPr lang="en-US" sz="1800" b="1" dirty="0" err="1"/>
              <a:t>postive</a:t>
            </a:r>
            <a:r>
              <a:rPr lang="en-US" sz="1800" b="1" dirty="0"/>
              <a:t> association with the following attributes: '</a:t>
            </a:r>
            <a:r>
              <a:rPr lang="en-US" sz="1800" b="1" dirty="0" err="1"/>
              <a:t>MntWines</a:t>
            </a:r>
            <a:r>
              <a:rPr lang="en-US" sz="1800" b="1" dirty="0"/>
              <a:t>','</a:t>
            </a:r>
            <a:r>
              <a:rPr lang="en-US" sz="1800" b="1" dirty="0" err="1"/>
              <a:t>MntMeatProducts</a:t>
            </a:r>
            <a:r>
              <a:rPr lang="en-US" sz="1800" b="1" dirty="0"/>
              <a:t>', </a:t>
            </a:r>
            <a:r>
              <a:rPr lang="en-US" sz="1800" b="1" dirty="0" err="1"/>
              <a:t>NumCatalogPurchases</a:t>
            </a:r>
            <a:r>
              <a:rPr lang="en-US" sz="1800" b="1" dirty="0"/>
              <a:t>','</a:t>
            </a:r>
            <a:r>
              <a:rPr lang="en-US" sz="1800" b="1" dirty="0" err="1"/>
              <a:t>NumberStorePurchases</a:t>
            </a:r>
            <a:r>
              <a:rPr lang="en-US" sz="1800" b="1" dirty="0"/>
              <a:t>' and '</a:t>
            </a:r>
            <a:r>
              <a:rPr lang="en-US" sz="1800" b="1" dirty="0" err="1"/>
              <a:t>NumWebVisitsMonth</a:t>
            </a:r>
            <a:r>
              <a:rPr lang="en-US" sz="1800" b="1" dirty="0"/>
              <a:t>' which shows that higher the income, more chances of these </a:t>
            </a:r>
            <a:r>
              <a:rPr lang="en-US" sz="1800" b="1" dirty="0" err="1"/>
              <a:t>attribuets</a:t>
            </a:r>
            <a:r>
              <a:rPr lang="en-US" sz="1800" b="1" dirty="0"/>
              <a:t> to occur.</a:t>
            </a:r>
            <a:br>
              <a:rPr lang="en-US" sz="1800" b="1" dirty="0"/>
            </a:br>
            <a:br>
              <a:rPr lang="en-US" sz="1800" b="1" dirty="0"/>
            </a:br>
            <a:br>
              <a:rPr lang="en-US" sz="1800" b="1" dirty="0"/>
            </a:br>
            <a:endParaRPr lang="en-US" sz="1800" b="1" dirty="0"/>
          </a:p>
        </p:txBody>
      </p:sp>
    </p:spTree>
    <p:extLst>
      <p:ext uri="{BB962C8B-B14F-4D97-AF65-F5344CB8AC3E}">
        <p14:creationId xmlns:p14="http://schemas.microsoft.com/office/powerpoint/2010/main" val="144696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BD3A-F403-C5DF-CA47-7EB01136DC14}"/>
              </a:ext>
            </a:extLst>
          </p:cNvPr>
          <p:cNvSpPr>
            <a:spLocks noGrp="1"/>
          </p:cNvSpPr>
          <p:nvPr>
            <p:ph type="ctrTitle"/>
          </p:nvPr>
        </p:nvSpPr>
        <p:spPr>
          <a:xfrm>
            <a:off x="1524000" y="1122362"/>
            <a:ext cx="9144000" cy="2626677"/>
          </a:xfrm>
        </p:spPr>
        <p:txBody>
          <a:bodyPr/>
          <a:lstStyle/>
          <a:p>
            <a:r>
              <a:rPr lang="en-US" dirty="0"/>
              <a:t>Model Building</a:t>
            </a:r>
            <a:endParaRPr lang="en-IN" dirty="0"/>
          </a:p>
        </p:txBody>
      </p:sp>
    </p:spTree>
    <p:extLst>
      <p:ext uri="{BB962C8B-B14F-4D97-AF65-F5344CB8AC3E}">
        <p14:creationId xmlns:p14="http://schemas.microsoft.com/office/powerpoint/2010/main" val="288160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36FE2-52F1-90FE-311F-C4C30E96E74D}"/>
              </a:ext>
            </a:extLst>
          </p:cNvPr>
          <p:cNvSpPr>
            <a:spLocks noGrp="1"/>
          </p:cNvSpPr>
          <p:nvPr>
            <p:ph type="title"/>
          </p:nvPr>
        </p:nvSpPr>
        <p:spPr>
          <a:xfrm>
            <a:off x="804672" y="802955"/>
            <a:ext cx="4977976" cy="1454051"/>
          </a:xfrm>
        </p:spPr>
        <p:txBody>
          <a:bodyPr>
            <a:normAutofit fontScale="90000"/>
          </a:bodyPr>
          <a:lstStyle/>
          <a:p>
            <a:r>
              <a:rPr lang="en-GB" sz="3600" dirty="0">
                <a:solidFill>
                  <a:schemeClr val="tx2"/>
                </a:solidFill>
                <a:effectLst/>
              </a:rPr>
              <a:t>Clustering - Methods and Goals</a:t>
            </a:r>
            <a:br>
              <a:rPr lang="en-GB" sz="3300" dirty="0">
                <a:solidFill>
                  <a:schemeClr val="tx2"/>
                </a:solidFill>
                <a:effectLst/>
                <a:latin typeface=".AppleSystemUIFont"/>
              </a:rPr>
            </a:br>
            <a:endParaRPr lang="x-none" sz="3300" dirty="0">
              <a:solidFill>
                <a:schemeClr val="tx2"/>
              </a:solidFill>
            </a:endParaRPr>
          </a:p>
        </p:txBody>
      </p:sp>
      <p:sp>
        <p:nvSpPr>
          <p:cNvPr id="3" name="Content Placeholder 2">
            <a:extLst>
              <a:ext uri="{FF2B5EF4-FFF2-40B4-BE49-F238E27FC236}">
                <a16:creationId xmlns:a16="http://schemas.microsoft.com/office/drawing/2014/main" id="{6F35B3D8-BD43-D0D8-57BE-EF75D9DF5DEE}"/>
              </a:ext>
            </a:extLst>
          </p:cNvPr>
          <p:cNvSpPr>
            <a:spLocks noGrp="1"/>
          </p:cNvSpPr>
          <p:nvPr>
            <p:ph idx="1"/>
          </p:nvPr>
        </p:nvSpPr>
        <p:spPr>
          <a:xfrm>
            <a:off x="804672" y="2421682"/>
            <a:ext cx="4977578" cy="3639289"/>
          </a:xfrm>
        </p:spPr>
        <p:txBody>
          <a:bodyPr anchor="ctr">
            <a:normAutofit/>
          </a:bodyPr>
          <a:lstStyle/>
          <a:p>
            <a:pPr marL="0" indent="0">
              <a:buNone/>
            </a:pPr>
            <a:r>
              <a:rPr lang="en-GB" sz="1800" b="1" dirty="0">
                <a:solidFill>
                  <a:schemeClr val="tx2"/>
                </a:solidFill>
                <a:effectLst/>
              </a:rPr>
              <a:t>Clustering Purpose</a:t>
            </a:r>
            <a:r>
              <a:rPr lang="en-GB" sz="1800" dirty="0">
                <a:solidFill>
                  <a:schemeClr val="tx2"/>
                </a:solidFill>
                <a:effectLst/>
              </a:rPr>
              <a:t>: Groups customers based on behaviour and traits.</a:t>
            </a:r>
          </a:p>
          <a:p>
            <a:pPr marL="0" indent="0">
              <a:spcBef>
                <a:spcPts val="900"/>
              </a:spcBef>
              <a:buNone/>
            </a:pPr>
            <a:r>
              <a:rPr lang="en-GB" sz="1800" dirty="0">
                <a:solidFill>
                  <a:schemeClr val="tx2"/>
                </a:solidFill>
                <a:effectLst/>
              </a:rPr>
              <a:t> </a:t>
            </a:r>
            <a:r>
              <a:rPr lang="en-GB" sz="1800" b="1" dirty="0">
                <a:solidFill>
                  <a:schemeClr val="tx2"/>
                </a:solidFill>
                <a:effectLst/>
              </a:rPr>
              <a:t>Algorithms Used</a:t>
            </a:r>
            <a:r>
              <a:rPr lang="en-GB" sz="1800" dirty="0">
                <a:solidFill>
                  <a:schemeClr val="tx2"/>
                </a:solidFill>
                <a:effectLst/>
              </a:rPr>
              <a:t>:</a:t>
            </a:r>
          </a:p>
          <a:p>
            <a:pPr marL="342900" indent="-342900">
              <a:spcBef>
                <a:spcPts val="900"/>
              </a:spcBef>
              <a:buAutoNum type="arabicPeriod"/>
            </a:pPr>
            <a:r>
              <a:rPr lang="en-GB" sz="1800" b="1" dirty="0" err="1">
                <a:solidFill>
                  <a:schemeClr val="tx2"/>
                </a:solidFill>
                <a:effectLst/>
              </a:rPr>
              <a:t>KMeans</a:t>
            </a:r>
            <a:r>
              <a:rPr lang="en-GB" sz="1800" dirty="0">
                <a:solidFill>
                  <a:schemeClr val="tx2"/>
                </a:solidFill>
                <a:effectLst/>
              </a:rPr>
              <a:t>: Creates a fixed number of clusters</a:t>
            </a:r>
            <a:r>
              <a:rPr lang="en-GB" sz="1800" dirty="0">
                <a:solidFill>
                  <a:schemeClr val="tx2"/>
                </a:solidFill>
              </a:rPr>
              <a:t>.</a:t>
            </a:r>
            <a:endParaRPr lang="en-GB" sz="1800" dirty="0">
              <a:solidFill>
                <a:schemeClr val="tx2"/>
              </a:solidFill>
              <a:effectLst/>
            </a:endParaRPr>
          </a:p>
        </p:txBody>
      </p:sp>
      <p:grpSp>
        <p:nvGrpSpPr>
          <p:cNvPr id="14" name="Group 13">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5" name="Freeform: Shape 14">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Network">
            <a:extLst>
              <a:ext uri="{FF2B5EF4-FFF2-40B4-BE49-F238E27FC236}">
                <a16:creationId xmlns:a16="http://schemas.microsoft.com/office/drawing/2014/main" id="{BA5B04AA-A280-5332-ECF7-EE8AC27EA3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239242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B920DB-8A63-4789-B36A-AC3776A9A327}"/>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37708-C116-548A-F36F-9F0F7A2A4517}"/>
              </a:ext>
            </a:extLst>
          </p:cNvPr>
          <p:cNvSpPr>
            <a:spLocks noGrp="1"/>
          </p:cNvSpPr>
          <p:nvPr>
            <p:ph type="title"/>
          </p:nvPr>
        </p:nvSpPr>
        <p:spPr>
          <a:xfrm>
            <a:off x="1255060" y="5279511"/>
            <a:ext cx="9681882" cy="739880"/>
          </a:xfrm>
        </p:spPr>
        <p:txBody>
          <a:bodyPr vert="horz" lIns="91440" tIns="45720" rIns="91440" bIns="45720" rtlCol="0" anchor="b">
            <a:normAutofit fontScale="90000"/>
          </a:bodyPr>
          <a:lstStyle/>
          <a:p>
            <a:r>
              <a:rPr lang="en-US" sz="3600" b="1" kern="1200" dirty="0">
                <a:solidFill>
                  <a:srgbClr val="FF0000"/>
                </a:solidFill>
              </a:rPr>
              <a:t> </a:t>
            </a:r>
            <a:r>
              <a:rPr lang="en-US" sz="3200" b="1" dirty="0">
                <a:solidFill>
                  <a:srgbClr val="FF0000"/>
                </a:solidFill>
              </a:rPr>
              <a:t>We can understand from the plot that cluster = 2 is the best...</a:t>
            </a:r>
            <a:br>
              <a:rPr lang="en-US" sz="3200" b="1" dirty="0">
                <a:solidFill>
                  <a:srgbClr val="FF0000"/>
                </a:solidFill>
              </a:rPr>
            </a:br>
            <a:br>
              <a:rPr lang="en-US" sz="3200" b="1" dirty="0">
                <a:solidFill>
                  <a:srgbClr val="FF0000"/>
                </a:solidFill>
              </a:rPr>
            </a:br>
            <a:br>
              <a:rPr lang="en-US" sz="3200" dirty="0"/>
            </a:br>
            <a:r>
              <a:rPr lang="en-US" sz="3600" b="1" kern="1200" dirty="0">
                <a:solidFill>
                  <a:schemeClr val="tx1">
                    <a:lumMod val="85000"/>
                    <a:lumOff val="15000"/>
                  </a:schemeClr>
                </a:solidFill>
                <a:latin typeface="+mj-lt"/>
                <a:ea typeface="+mj-ea"/>
                <a:cs typeface="+mj-cs"/>
              </a:rPr>
              <a:t>Elbow Method for K-Means Clustering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736" y="88265"/>
            <a:ext cx="8498048" cy="3711575"/>
          </a:xfrm>
        </p:spPr>
      </p:pic>
    </p:spTree>
    <p:extLst>
      <p:ext uri="{BB962C8B-B14F-4D97-AF65-F5344CB8AC3E}">
        <p14:creationId xmlns:p14="http://schemas.microsoft.com/office/powerpoint/2010/main" val="93714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D1F74B-C538-0173-C87C-1C2186BC3B4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8C77AB-AE9A-423E-FAC3-A2CF1D2E6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8782542-F4F1-FE09-9C3D-13FA6C0B3E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8E029-C342-A222-23BF-566F6433FEF5}"/>
              </a:ext>
            </a:extLst>
          </p:cNvPr>
          <p:cNvSpPr>
            <a:spLocks noGrp="1"/>
          </p:cNvSpPr>
          <p:nvPr>
            <p:ph type="title"/>
          </p:nvPr>
        </p:nvSpPr>
        <p:spPr>
          <a:xfrm>
            <a:off x="726740" y="111761"/>
            <a:ext cx="9681882" cy="843279"/>
          </a:xfrm>
        </p:spPr>
        <p:txBody>
          <a:bodyPr vert="horz" lIns="91440" tIns="45720" rIns="91440" bIns="45720" rtlCol="0" anchor="b">
            <a:normAutofit/>
          </a:bodyPr>
          <a:lstStyle/>
          <a:p>
            <a:pPr algn="ctr"/>
            <a:r>
              <a:rPr lang="en-US" sz="3600" b="1" kern="1200" dirty="0">
                <a:solidFill>
                  <a:schemeClr val="tx1">
                    <a:lumMod val="85000"/>
                    <a:lumOff val="15000"/>
                  </a:schemeClr>
                </a:solidFill>
                <a:latin typeface="+mj-lt"/>
                <a:ea typeface="+mj-ea"/>
                <a:cs typeface="+mj-cs"/>
              </a:rPr>
              <a:t>K-Means Clustering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65419"/>
            <a:ext cx="6268721" cy="4344501"/>
          </a:xfrm>
          <a:prstGeom prst="rect">
            <a:avLst/>
          </a:prstGeom>
          <a:ln>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280" y="1056641"/>
            <a:ext cx="5506720" cy="4653280"/>
          </a:xfrm>
          <a:prstGeom prst="rect">
            <a:avLst/>
          </a:prstGeom>
          <a:ln>
            <a:solidFill>
              <a:schemeClr val="tx1">
                <a:lumMod val="65000"/>
                <a:lumOff val="35000"/>
              </a:schemeClr>
            </a:solidFill>
          </a:ln>
        </p:spPr>
      </p:pic>
    </p:spTree>
    <p:extLst>
      <p:ext uri="{BB962C8B-B14F-4D97-AF65-F5344CB8AC3E}">
        <p14:creationId xmlns:p14="http://schemas.microsoft.com/office/powerpoint/2010/main" val="2823198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888778D-741F-6EBE-5A83-8977D17BB213}"/>
              </a:ext>
            </a:extLst>
          </p:cNvPr>
          <p:cNvSpPr>
            <a:spLocks noGrp="1"/>
          </p:cNvSpPr>
          <p:nvPr>
            <p:ph type="title"/>
          </p:nvPr>
        </p:nvSpPr>
        <p:spPr>
          <a:xfrm>
            <a:off x="828675" y="494414"/>
            <a:ext cx="10534650" cy="817403"/>
          </a:xfrm>
        </p:spPr>
        <p:txBody>
          <a:bodyPr vert="horz" lIns="91440" tIns="45720" rIns="91440" bIns="45720" rtlCol="0" anchor="b">
            <a:noAutofit/>
          </a:bodyPr>
          <a:lstStyle/>
          <a:p>
            <a:pPr algn="ctr"/>
            <a:r>
              <a:rPr lang="en-US" sz="3600" b="1" dirty="0"/>
              <a:t>PCA with </a:t>
            </a:r>
            <a:r>
              <a:rPr lang="en-US" sz="3600" b="1" dirty="0" err="1"/>
              <a:t>Aggolomerative</a:t>
            </a:r>
            <a:r>
              <a:rPr lang="en-US" sz="3600" b="1" dirty="0"/>
              <a:t> Clustering</a:t>
            </a:r>
            <a:br>
              <a:rPr lang="en-US" sz="3600" b="1" dirty="0"/>
            </a:br>
            <a:endParaRPr lang="en-US" sz="3600" kern="12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18785"/>
            <a:ext cx="5537199" cy="52204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200" y="818784"/>
            <a:ext cx="6654800" cy="5114655"/>
          </a:xfrm>
          <a:prstGeom prst="rect">
            <a:avLst/>
          </a:prstGeom>
        </p:spPr>
      </p:pic>
    </p:spTree>
    <p:extLst>
      <p:ext uri="{BB962C8B-B14F-4D97-AF65-F5344CB8AC3E}">
        <p14:creationId xmlns:p14="http://schemas.microsoft.com/office/powerpoint/2010/main" val="48211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09259"/>
            <a:ext cx="6126479" cy="523948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0079" y="809259"/>
            <a:ext cx="6380481" cy="5239481"/>
          </a:xfrm>
          <a:prstGeom prst="rect">
            <a:avLst/>
          </a:prstGeom>
        </p:spPr>
      </p:pic>
    </p:spTree>
    <p:extLst>
      <p:ext uri="{BB962C8B-B14F-4D97-AF65-F5344CB8AC3E}">
        <p14:creationId xmlns:p14="http://schemas.microsoft.com/office/powerpoint/2010/main" val="3613801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CA5FAD-B6B5-2649-18FE-0E5F06EF2D7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C40C490-CAD3-9835-09B0-5C9EE0F2D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F31EEF5-C9E8-4976-12C3-F6B0F6EDF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0DF0B9-C6AB-02E2-5520-0FC4D7B3D137}"/>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800" b="1" dirty="0">
                <a:solidFill>
                  <a:srgbClr val="FF0000"/>
                </a:solidFill>
                <a:latin typeface="Arial" panose="020B0604020202020204" pitchFamily="34" charset="0"/>
                <a:cs typeface="Arial" panose="020B0604020202020204" pitchFamily="34" charset="0"/>
              </a:rPr>
              <a:t>A 3D Projection of Data In The Reduced Dimension</a:t>
            </a:r>
            <a:endParaRPr lang="en-US" sz="2800" b="1" kern="1200" dirty="0">
              <a:solidFill>
                <a:srgbClr val="FF0000"/>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7294" y="1825625"/>
            <a:ext cx="8177412" cy="5032375"/>
          </a:xfrm>
        </p:spPr>
      </p:pic>
    </p:spTree>
    <p:extLst>
      <p:ext uri="{BB962C8B-B14F-4D97-AF65-F5344CB8AC3E}">
        <p14:creationId xmlns:p14="http://schemas.microsoft.com/office/powerpoint/2010/main" val="2156241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558E84-46EF-D2AF-0693-90A84DAA9562}"/>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7963366-9C82-A123-0902-FCFB8E1B7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0A2D1E0-E592-C9DF-056A-DE10EA96C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FFEAC3-9D30-F5D3-4540-F6245BC703F3}"/>
              </a:ext>
            </a:extLst>
          </p:cNvPr>
          <p:cNvSpPr>
            <a:spLocks noGrp="1"/>
          </p:cNvSpPr>
          <p:nvPr>
            <p:ph type="title"/>
          </p:nvPr>
        </p:nvSpPr>
        <p:spPr>
          <a:xfrm>
            <a:off x="828675" y="121921"/>
            <a:ext cx="10534650" cy="812800"/>
          </a:xfrm>
        </p:spPr>
        <p:txBody>
          <a:bodyPr vert="horz" lIns="91440" tIns="45720" rIns="91440" bIns="45720" rtlCol="0" anchor="b">
            <a:normAutofit/>
          </a:bodyPr>
          <a:lstStyle/>
          <a:p>
            <a:pPr algn="ctr"/>
            <a:r>
              <a:rPr lang="en-US" sz="3200" b="1" dirty="0">
                <a:solidFill>
                  <a:srgbClr val="FF0000"/>
                </a:solidFill>
                <a:latin typeface="Arial" panose="020B0604020202020204" pitchFamily="34" charset="0"/>
                <a:cs typeface="Arial" panose="020B0604020202020204" pitchFamily="34" charset="0"/>
              </a:rPr>
              <a:t>The Plot Of The Clusters</a:t>
            </a:r>
            <a:endParaRPr lang="en-US" sz="3200" b="1" kern="1200" dirty="0">
              <a:solidFill>
                <a:srgbClr val="FF0000"/>
              </a:solidFill>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1041753"/>
            <a:ext cx="10443209" cy="5684167"/>
          </a:xfrm>
        </p:spPr>
      </p:pic>
    </p:spTree>
    <p:extLst>
      <p:ext uri="{BB962C8B-B14F-4D97-AF65-F5344CB8AC3E}">
        <p14:creationId xmlns:p14="http://schemas.microsoft.com/office/powerpoint/2010/main" val="408707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CC52613-322A-8CD1-4DA7-9898EB967801}"/>
              </a:ext>
            </a:extLst>
          </p:cNvPr>
          <p:cNvSpPr>
            <a:spLocks noGrp="1"/>
          </p:cNvSpPr>
          <p:nvPr>
            <p:ph type="title"/>
          </p:nvPr>
        </p:nvSpPr>
        <p:spPr>
          <a:xfrm>
            <a:off x="640080" y="1243013"/>
            <a:ext cx="3855720" cy="4371974"/>
          </a:xfrm>
        </p:spPr>
        <p:txBody>
          <a:bodyPr>
            <a:normAutofit/>
          </a:bodyPr>
          <a:lstStyle/>
          <a:p>
            <a:r>
              <a:rPr lang="en-GB" sz="3600" dirty="0">
                <a:solidFill>
                  <a:schemeClr val="tx2"/>
                </a:solidFill>
                <a:effectLst/>
              </a:rPr>
              <a:t>Project Objective</a:t>
            </a:r>
          </a:p>
        </p:txBody>
      </p:sp>
      <p:sp>
        <p:nvSpPr>
          <p:cNvPr id="3" name="Content Placeholder 2">
            <a:extLst>
              <a:ext uri="{FF2B5EF4-FFF2-40B4-BE49-F238E27FC236}">
                <a16:creationId xmlns:a16="http://schemas.microsoft.com/office/drawing/2014/main" id="{B609E351-02C0-5F05-D320-4D79673FEA60}"/>
              </a:ext>
            </a:extLst>
          </p:cNvPr>
          <p:cNvSpPr>
            <a:spLocks noGrp="1"/>
          </p:cNvSpPr>
          <p:nvPr>
            <p:ph idx="1"/>
          </p:nvPr>
        </p:nvSpPr>
        <p:spPr>
          <a:xfrm>
            <a:off x="5833724" y="591522"/>
            <a:ext cx="6019495" cy="5674956"/>
          </a:xfrm>
        </p:spPr>
        <p:txBody>
          <a:bodyPr anchor="ctr">
            <a:normAutofit/>
          </a:bodyPr>
          <a:lstStyle/>
          <a:p>
            <a:pPr marL="0" indent="0">
              <a:buNone/>
            </a:pPr>
            <a:r>
              <a:rPr lang="en-GB" sz="1800" b="1" dirty="0">
                <a:solidFill>
                  <a:srgbClr val="0E0E0E"/>
                </a:solidFill>
                <a:effectLst/>
              </a:rPr>
              <a:t>Goal</a:t>
            </a:r>
            <a:r>
              <a:rPr lang="en-GB" sz="1800" dirty="0">
                <a:solidFill>
                  <a:srgbClr val="0E0E0E"/>
                </a:solidFill>
                <a:effectLst/>
              </a:rPr>
              <a:t>: Analyse customer behaviour and spending patterns.</a:t>
            </a:r>
          </a:p>
          <a:p>
            <a:pPr marL="0" indent="0">
              <a:buNone/>
            </a:pPr>
            <a:r>
              <a:rPr lang="en-GB" sz="1800" dirty="0">
                <a:solidFill>
                  <a:srgbClr val="0E0E0E"/>
                </a:solidFill>
                <a:effectLst/>
              </a:rPr>
              <a:t> </a:t>
            </a:r>
            <a:r>
              <a:rPr lang="en-GB" sz="1800" b="1" dirty="0">
                <a:solidFill>
                  <a:srgbClr val="0E0E0E"/>
                </a:solidFill>
                <a:effectLst/>
              </a:rPr>
              <a:t>Action</a:t>
            </a:r>
            <a:r>
              <a:rPr lang="en-GB" sz="1800" dirty="0">
                <a:solidFill>
                  <a:srgbClr val="0E0E0E"/>
                </a:solidFill>
                <a:effectLst/>
              </a:rPr>
              <a:t>: Segment customers into distinct groups (clusters).</a:t>
            </a:r>
          </a:p>
          <a:p>
            <a:pPr marL="0" indent="0">
              <a:buNone/>
            </a:pPr>
            <a:r>
              <a:rPr lang="en-GB" sz="1800" b="1" dirty="0">
                <a:solidFill>
                  <a:srgbClr val="0E0E0E"/>
                </a:solidFill>
                <a:effectLst/>
              </a:rPr>
              <a:t>Outcome</a:t>
            </a:r>
            <a:r>
              <a:rPr lang="en-GB" sz="1800" dirty="0">
                <a:solidFill>
                  <a:srgbClr val="0E0E0E"/>
                </a:solidFill>
                <a:effectLst/>
              </a:rPr>
              <a:t>:</a:t>
            </a:r>
          </a:p>
          <a:p>
            <a:pPr marL="0" indent="0">
              <a:spcBef>
                <a:spcPts val="900"/>
              </a:spcBef>
              <a:buNone/>
            </a:pPr>
            <a:r>
              <a:rPr lang="en-GB" sz="1800" dirty="0">
                <a:solidFill>
                  <a:srgbClr val="0E0E0E"/>
                </a:solidFill>
                <a:effectLst/>
              </a:rPr>
              <a:t>1. Enable targeted marketing campaigns.</a:t>
            </a:r>
          </a:p>
          <a:p>
            <a:pPr marL="0" indent="0">
              <a:spcBef>
                <a:spcPts val="900"/>
              </a:spcBef>
              <a:buNone/>
            </a:pPr>
            <a:r>
              <a:rPr lang="en-GB" sz="1800" dirty="0">
                <a:solidFill>
                  <a:srgbClr val="0E0E0E"/>
                </a:solidFill>
                <a:effectLst/>
              </a:rPr>
              <a:t>2. Improve customer satisfaction.</a:t>
            </a:r>
          </a:p>
          <a:p>
            <a:pPr marL="0" indent="0">
              <a:spcBef>
                <a:spcPts val="900"/>
              </a:spcBef>
              <a:buNone/>
            </a:pPr>
            <a:r>
              <a:rPr lang="en-GB" sz="1800" dirty="0">
                <a:solidFill>
                  <a:srgbClr val="0E0E0E"/>
                </a:solidFill>
                <a:effectLst/>
              </a:rPr>
              <a:t>3. Optimize product offerings.</a:t>
            </a:r>
          </a:p>
          <a:p>
            <a:pPr marL="0" indent="0">
              <a:buNone/>
            </a:pPr>
            <a:endParaRPr lang="x-none" sz="1800" dirty="0">
              <a:solidFill>
                <a:schemeClr val="tx2"/>
              </a:solidFill>
            </a:endParaRPr>
          </a:p>
        </p:txBody>
      </p:sp>
    </p:spTree>
    <p:extLst>
      <p:ext uri="{BB962C8B-B14F-4D97-AF65-F5344CB8AC3E}">
        <p14:creationId xmlns:p14="http://schemas.microsoft.com/office/powerpoint/2010/main" val="300000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355601"/>
            <a:ext cx="10693400" cy="4683760"/>
          </a:xfrm>
        </p:spPr>
        <p:txBody>
          <a:bodyPr>
            <a:normAutofit/>
          </a:bodyPr>
          <a:lstStyle/>
          <a:p>
            <a:r>
              <a:rPr lang="en-US" sz="2000" b="1" dirty="0">
                <a:solidFill>
                  <a:srgbClr val="FF0000"/>
                </a:solidFill>
                <a:effectLst>
                  <a:outerShdw blurRad="38100" dist="38100" dir="2700000" algn="tl">
                    <a:srgbClr val="000000">
                      <a:alpha val="43137"/>
                    </a:srgbClr>
                  </a:outerShdw>
                </a:effectLst>
              </a:rPr>
              <a:t>Conclusions:</a:t>
            </a:r>
          </a:p>
          <a:p>
            <a:r>
              <a:rPr lang="en-US" sz="2000" b="1" u="sng" dirty="0">
                <a:solidFill>
                  <a:schemeClr val="tx2">
                    <a:lumMod val="50000"/>
                    <a:lumOff val="50000"/>
                  </a:schemeClr>
                </a:solidFill>
              </a:rPr>
              <a:t>Cluster 1:</a:t>
            </a:r>
          </a:p>
          <a:p>
            <a:r>
              <a:rPr lang="en-US" sz="2000" b="1" dirty="0"/>
              <a:t>People with less expenses :-</a:t>
            </a:r>
          </a:p>
          <a:p>
            <a:r>
              <a:rPr lang="en-US" sz="2000" b="1" dirty="0"/>
              <a:t>People who are married and parents of more than 3 kids</a:t>
            </a:r>
          </a:p>
          <a:p>
            <a:r>
              <a:rPr lang="en-US" sz="2000" b="1" dirty="0"/>
              <a:t>People with low income</a:t>
            </a:r>
            <a:r>
              <a:rPr lang="en-US" sz="2000" b="1" u="sng" dirty="0">
                <a:hlinkClick r:id="rId2"/>
              </a:rPr>
              <a:t>¶</a:t>
            </a:r>
            <a:endParaRPr lang="en-US" sz="2000" b="1" dirty="0"/>
          </a:p>
          <a:p>
            <a:r>
              <a:rPr lang="en-US" sz="1700" b="1" u="sng" dirty="0">
                <a:solidFill>
                  <a:schemeClr val="tx2">
                    <a:lumMod val="50000"/>
                    <a:lumOff val="50000"/>
                  </a:schemeClr>
                </a:solidFill>
              </a:rPr>
              <a:t>Cluster 2:</a:t>
            </a:r>
          </a:p>
          <a:p>
            <a:r>
              <a:rPr lang="en-US" sz="1700" b="1" dirty="0"/>
              <a:t>People with more expenses :-</a:t>
            </a:r>
          </a:p>
          <a:p>
            <a:r>
              <a:rPr lang="en-US" sz="1700" b="1" dirty="0"/>
              <a:t>People who are single or parents of less than 3 kids</a:t>
            </a:r>
          </a:p>
          <a:p>
            <a:r>
              <a:rPr lang="en-US" sz="1700" b="1" dirty="0"/>
              <a:t>People with high income</a:t>
            </a:r>
          </a:p>
          <a:p>
            <a:r>
              <a:rPr lang="en-US" sz="1700" b="1" dirty="0"/>
              <a:t>Age is not the criteria but it is observed to some extent that people who are older fall in this group, so the customers falling in cluster2 likes to spend more...so the Firm's can target </a:t>
            </a:r>
            <a:r>
              <a:rPr lang="en-US" sz="1700" b="1" dirty="0" err="1"/>
              <a:t>peoplefalling</a:t>
            </a:r>
            <a:r>
              <a:rPr lang="en-US" sz="1700" b="1" dirty="0"/>
              <a:t> in cluster2 for the sale of their Products...</a:t>
            </a:r>
            <a:r>
              <a:rPr lang="en-US" sz="1700" b="1" dirty="0">
                <a:hlinkClick r:id="rId3"/>
              </a:rPr>
              <a:t>¶</a:t>
            </a:r>
            <a:endParaRPr lang="en-US" sz="1700" b="1" dirty="0"/>
          </a:p>
          <a:p>
            <a:endParaRPr lang="en-US" dirty="0"/>
          </a:p>
        </p:txBody>
      </p:sp>
    </p:spTree>
    <p:extLst>
      <p:ext uri="{BB962C8B-B14F-4D97-AF65-F5344CB8AC3E}">
        <p14:creationId xmlns:p14="http://schemas.microsoft.com/office/powerpoint/2010/main" val="368589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66715"/>
          </a:xfrm>
        </p:spPr>
        <p:txBody>
          <a:bodyPr>
            <a:normAutofit/>
          </a:bodyPr>
          <a:lstStyle/>
          <a:p>
            <a:pPr algn="ctr"/>
            <a:r>
              <a:rPr lang="en-US" sz="6000" b="1" dirty="0"/>
              <a:t>Model Deployment</a:t>
            </a:r>
          </a:p>
        </p:txBody>
      </p:sp>
    </p:spTree>
    <p:extLst>
      <p:ext uri="{BB962C8B-B14F-4D97-AF65-F5344CB8AC3E}">
        <p14:creationId xmlns:p14="http://schemas.microsoft.com/office/powerpoint/2010/main" val="55268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956" y="304800"/>
            <a:ext cx="10491104" cy="6238240"/>
          </a:xfrm>
        </p:spPr>
      </p:pic>
    </p:spTree>
    <p:extLst>
      <p:ext uri="{BB962C8B-B14F-4D97-AF65-F5344CB8AC3E}">
        <p14:creationId xmlns:p14="http://schemas.microsoft.com/office/powerpoint/2010/main" val="4269988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335280"/>
            <a:ext cx="10525760" cy="63703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88942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BE598B-5687-7051-C1FA-0761D513845F}"/>
              </a:ext>
            </a:extLst>
          </p:cNvPr>
          <p:cNvSpPr>
            <a:spLocks noGrp="1"/>
          </p:cNvSpPr>
          <p:nvPr>
            <p:ph type="title"/>
          </p:nvPr>
        </p:nvSpPr>
        <p:spPr>
          <a:xfrm>
            <a:off x="474713" y="0"/>
            <a:ext cx="10534650" cy="817403"/>
          </a:xfrm>
        </p:spPr>
        <p:txBody>
          <a:bodyPr vert="horz" lIns="91440" tIns="45720" rIns="91440" bIns="45720" rtlCol="0" anchor="b">
            <a:normAutofit/>
          </a:bodyPr>
          <a:lstStyle/>
          <a:p>
            <a:pPr algn="ctr"/>
            <a:r>
              <a:rPr lang="en-US" sz="3600" b="1" kern="1200" dirty="0">
                <a:solidFill>
                  <a:srgbClr val="FF0000"/>
                </a:solidFill>
                <a:effectLst>
                  <a:outerShdw blurRad="38100" dist="38100" dir="2700000" algn="tl">
                    <a:srgbClr val="000000">
                      <a:alpha val="43137"/>
                    </a:srgbClr>
                  </a:outerShdw>
                </a:effectLst>
                <a:latin typeface="+mj-lt"/>
                <a:ea typeface="+mj-ea"/>
                <a:cs typeface="+mj-cs"/>
              </a:rPr>
              <a:t>Problem faced while doing this project</a:t>
            </a:r>
          </a:p>
        </p:txBody>
      </p:sp>
      <p:sp>
        <p:nvSpPr>
          <p:cNvPr id="4" name="Content Placeholder 3">
            <a:extLst>
              <a:ext uri="{FF2B5EF4-FFF2-40B4-BE49-F238E27FC236}">
                <a16:creationId xmlns:a16="http://schemas.microsoft.com/office/drawing/2014/main" id="{D44C2B08-EA9D-F8E2-BF0F-A4A4FA271730}"/>
              </a:ext>
            </a:extLst>
          </p:cNvPr>
          <p:cNvSpPr>
            <a:spLocks noGrp="1"/>
          </p:cNvSpPr>
          <p:nvPr>
            <p:ph idx="1"/>
          </p:nvPr>
        </p:nvSpPr>
        <p:spPr>
          <a:xfrm>
            <a:off x="602226" y="817402"/>
            <a:ext cx="10787133" cy="5116037"/>
          </a:xfrm>
        </p:spPr>
        <p:txBody>
          <a:bodyPr>
            <a:noAutofit/>
          </a:bodyPr>
          <a:lstStyle/>
          <a:p>
            <a:pPr marL="0" indent="0">
              <a:buNone/>
            </a:pPr>
            <a:endParaRPr lang="en-US" sz="1600" dirty="0"/>
          </a:p>
          <a:p>
            <a:r>
              <a:rPr lang="en-US" sz="1600" b="1" dirty="0"/>
              <a:t>Handling Missing Values:</a:t>
            </a:r>
          </a:p>
          <a:p>
            <a:pPr marL="0" indent="0">
              <a:buNone/>
            </a:pPr>
            <a:r>
              <a:rPr lang="en-US" sz="1600" b="1" dirty="0"/>
              <a:t>	The Income column has 24 missing values.</a:t>
            </a:r>
          </a:p>
          <a:p>
            <a:pPr marL="0" indent="0">
              <a:buNone/>
            </a:pPr>
            <a:r>
              <a:rPr lang="en-US" sz="1600" b="1" dirty="0"/>
              <a:t>	Solution: Use imputation techniques or remove rows if they significantly impact analysis.</a:t>
            </a:r>
          </a:p>
          <a:p>
            <a:r>
              <a:rPr lang="en-US" sz="1600" b="1" dirty="0"/>
              <a:t>Outlier Detection:</a:t>
            </a:r>
          </a:p>
          <a:p>
            <a:pPr marL="0" indent="0">
              <a:buNone/>
            </a:pPr>
            <a:r>
              <a:rPr lang="en-US" sz="1600" b="1" dirty="0"/>
              <a:t>	 Identify and handle outliers using techniques like IQR or Z-score analysis.</a:t>
            </a:r>
          </a:p>
          <a:p>
            <a:r>
              <a:rPr lang="en-US" sz="1600" b="1" dirty="0"/>
              <a:t>Feature Engineering:</a:t>
            </a:r>
          </a:p>
          <a:p>
            <a:pPr marL="0" indent="0">
              <a:buNone/>
            </a:pPr>
            <a:r>
              <a:rPr lang="en-US" sz="1600" b="1" dirty="0"/>
              <a:t>	Create new features such as Age (2025 - </a:t>
            </a:r>
            <a:r>
              <a:rPr lang="en-US" sz="1600" b="1" dirty="0" err="1"/>
              <a:t>Year_Birth</a:t>
            </a:r>
            <a:r>
              <a:rPr lang="en-US" sz="1600" b="1" dirty="0"/>
              <a:t>) or </a:t>
            </a:r>
            <a:r>
              <a:rPr lang="en-US" sz="1600" b="1" dirty="0" err="1"/>
              <a:t>Total_Spending</a:t>
            </a:r>
            <a:r>
              <a:rPr lang="en-US" sz="1600" b="1" dirty="0"/>
              <a:t>.</a:t>
            </a:r>
          </a:p>
          <a:p>
            <a:pPr marL="0" indent="0">
              <a:buNone/>
            </a:pPr>
            <a:r>
              <a:rPr lang="en-US" sz="1600" b="1" dirty="0"/>
              <a:t>	Solution: These derived features can improve clustering and prediction models.</a:t>
            </a:r>
          </a:p>
          <a:p>
            <a:pPr marL="0" indent="0">
              <a:buNone/>
            </a:pPr>
            <a:endParaRPr lang="en-US" sz="1600" b="1" dirty="0"/>
          </a:p>
          <a:p>
            <a:r>
              <a:rPr lang="en-US" sz="1600" b="1" dirty="0"/>
              <a:t>Clustering and Customer Segmentation:</a:t>
            </a:r>
          </a:p>
          <a:p>
            <a:pPr marL="0" indent="0">
              <a:buNone/>
            </a:pPr>
            <a:r>
              <a:rPr lang="en-US" sz="1600" b="1" dirty="0"/>
              <a:t>	Perform clustering algorithms (</a:t>
            </a:r>
            <a:r>
              <a:rPr lang="en-US" sz="1600" b="1" dirty="0" err="1">
                <a:solidFill>
                  <a:srgbClr val="FF0000"/>
                </a:solidFill>
              </a:rPr>
              <a:t>KMean</a:t>
            </a:r>
            <a:r>
              <a:rPr lang="en-US" sz="1600" b="1" dirty="0"/>
              <a:t>) on spending-related features.</a:t>
            </a:r>
          </a:p>
          <a:p>
            <a:pPr marL="0" indent="0">
              <a:buNone/>
            </a:pPr>
            <a:r>
              <a:rPr lang="en-US" sz="1600" b="1" dirty="0"/>
              <a:t>	Goal: Identify customer segments for targeted marketing strategies.</a:t>
            </a:r>
            <a:endParaRPr lang="en-IN" sz="1600" b="1" dirty="0"/>
          </a:p>
        </p:txBody>
      </p:sp>
    </p:spTree>
    <p:extLst>
      <p:ext uri="{BB962C8B-B14F-4D97-AF65-F5344CB8AC3E}">
        <p14:creationId xmlns:p14="http://schemas.microsoft.com/office/powerpoint/2010/main" val="2526281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6D2024F-EA9E-CC53-C53F-2B66D6B57468}"/>
              </a:ext>
            </a:extLst>
          </p:cNvPr>
          <p:cNvSpPr>
            <a:spLocks noGrp="1"/>
          </p:cNvSpPr>
          <p:nvPr>
            <p:ph type="title"/>
          </p:nvPr>
        </p:nvSpPr>
        <p:spPr>
          <a:xfrm>
            <a:off x="640080" y="1243013"/>
            <a:ext cx="3855720" cy="4371974"/>
          </a:xfrm>
        </p:spPr>
        <p:txBody>
          <a:bodyPr>
            <a:normAutofit/>
          </a:bodyPr>
          <a:lstStyle/>
          <a:p>
            <a:r>
              <a:rPr lang="en-GB" sz="3600" dirty="0">
                <a:solidFill>
                  <a:schemeClr val="tx2"/>
                </a:solidFill>
                <a:effectLst/>
              </a:rPr>
              <a:t>Interactive Deployment with </a:t>
            </a:r>
            <a:r>
              <a:rPr lang="en-GB" sz="3600" dirty="0" err="1">
                <a:solidFill>
                  <a:schemeClr val="tx2"/>
                </a:solidFill>
                <a:effectLst/>
              </a:rPr>
              <a:t>Streamlit</a:t>
            </a:r>
            <a:br>
              <a:rPr lang="en-GB" sz="3600" dirty="0">
                <a:solidFill>
                  <a:schemeClr val="tx2"/>
                </a:solidFill>
                <a:effectLst/>
              </a:rPr>
            </a:br>
            <a:endParaRPr lang="x-none" sz="3600" dirty="0">
              <a:solidFill>
                <a:schemeClr val="tx2"/>
              </a:solidFill>
            </a:endParaRPr>
          </a:p>
        </p:txBody>
      </p:sp>
      <p:sp>
        <p:nvSpPr>
          <p:cNvPr id="3" name="Content Placeholder 2">
            <a:extLst>
              <a:ext uri="{FF2B5EF4-FFF2-40B4-BE49-F238E27FC236}">
                <a16:creationId xmlns:a16="http://schemas.microsoft.com/office/drawing/2014/main" id="{3922D2A2-4EA5-45E0-C6AB-2BE400692694}"/>
              </a:ext>
            </a:extLst>
          </p:cNvPr>
          <p:cNvSpPr>
            <a:spLocks noGrp="1"/>
          </p:cNvSpPr>
          <p:nvPr>
            <p:ph idx="1"/>
          </p:nvPr>
        </p:nvSpPr>
        <p:spPr>
          <a:xfrm>
            <a:off x="5833724" y="577061"/>
            <a:ext cx="5778062" cy="5438473"/>
          </a:xfrm>
        </p:spPr>
        <p:txBody>
          <a:bodyPr anchor="ctr">
            <a:normAutofit/>
          </a:bodyPr>
          <a:lstStyle/>
          <a:p>
            <a:pPr marL="0" indent="0">
              <a:buNone/>
            </a:pPr>
            <a:r>
              <a:rPr lang="en-GB" sz="1800" b="1" dirty="0">
                <a:solidFill>
                  <a:schemeClr val="tx2"/>
                </a:solidFill>
                <a:effectLst/>
              </a:rPr>
              <a:t>Deployment</a:t>
            </a:r>
            <a:r>
              <a:rPr lang="en-GB" sz="1800" dirty="0">
                <a:solidFill>
                  <a:schemeClr val="tx2"/>
                </a:solidFill>
                <a:effectLst/>
              </a:rPr>
              <a:t>: Project deployed as an interactive web app using </a:t>
            </a:r>
            <a:r>
              <a:rPr lang="en-GB" sz="1800" dirty="0" err="1">
                <a:solidFill>
                  <a:schemeClr val="tx2"/>
                </a:solidFill>
                <a:effectLst/>
              </a:rPr>
              <a:t>Streamlit</a:t>
            </a:r>
            <a:r>
              <a:rPr lang="en-GB" sz="1800" dirty="0">
                <a:solidFill>
                  <a:schemeClr val="tx2"/>
                </a:solidFill>
                <a:effectLst/>
              </a:rPr>
              <a:t>.</a:t>
            </a:r>
          </a:p>
          <a:p>
            <a:pPr marL="0" indent="0">
              <a:spcBef>
                <a:spcPts val="900"/>
              </a:spcBef>
              <a:buNone/>
            </a:pPr>
            <a:r>
              <a:rPr lang="en-GB" sz="1800" dirty="0">
                <a:solidFill>
                  <a:schemeClr val="tx2"/>
                </a:solidFill>
                <a:effectLst/>
              </a:rPr>
              <a:t> </a:t>
            </a:r>
            <a:r>
              <a:rPr lang="en-GB" sz="1800" b="1" dirty="0">
                <a:solidFill>
                  <a:schemeClr val="tx2"/>
                </a:solidFill>
                <a:effectLst/>
              </a:rPr>
              <a:t>Features</a:t>
            </a:r>
            <a:r>
              <a:rPr lang="en-GB" sz="1800" dirty="0">
                <a:solidFill>
                  <a:schemeClr val="tx2"/>
                </a:solidFill>
                <a:effectLst/>
              </a:rPr>
              <a:t>:</a:t>
            </a:r>
          </a:p>
          <a:p>
            <a:pPr marL="0" indent="0">
              <a:spcBef>
                <a:spcPts val="900"/>
              </a:spcBef>
              <a:buNone/>
            </a:pPr>
            <a:r>
              <a:rPr lang="en-GB" sz="1800" dirty="0">
                <a:solidFill>
                  <a:schemeClr val="tx2"/>
                </a:solidFill>
                <a:effectLst/>
              </a:rPr>
              <a:t> 1. Enable PCA for dimensionality reduction.</a:t>
            </a:r>
          </a:p>
          <a:p>
            <a:pPr marL="0" indent="0">
              <a:spcBef>
                <a:spcPts val="900"/>
              </a:spcBef>
              <a:buNone/>
            </a:pPr>
            <a:r>
              <a:rPr lang="en-GB" sz="1800" dirty="0">
                <a:solidFill>
                  <a:schemeClr val="tx2"/>
                </a:solidFill>
                <a:effectLst/>
              </a:rPr>
              <a:t> 2. Choose clustering methods (</a:t>
            </a:r>
            <a:r>
              <a:rPr lang="en-GB" sz="1800" dirty="0" err="1">
                <a:solidFill>
                  <a:schemeClr val="tx2"/>
                </a:solidFill>
                <a:effectLst/>
              </a:rPr>
              <a:t>KMeans</a:t>
            </a:r>
            <a:r>
              <a:rPr lang="en-GB" sz="1800" dirty="0">
                <a:solidFill>
                  <a:schemeClr val="tx2"/>
                </a:solidFill>
                <a:effectLst/>
              </a:rPr>
              <a:t>, Agglomerative).</a:t>
            </a:r>
          </a:p>
          <a:p>
            <a:pPr marL="0" indent="0">
              <a:spcBef>
                <a:spcPts val="900"/>
              </a:spcBef>
              <a:buNone/>
            </a:pPr>
            <a:r>
              <a:rPr lang="en-GB" sz="1800" dirty="0">
                <a:solidFill>
                  <a:schemeClr val="tx2"/>
                </a:solidFill>
                <a:effectLst/>
              </a:rPr>
              <a:t> 3. Visualize results dynamically.</a:t>
            </a:r>
          </a:p>
          <a:p>
            <a:pPr marL="0" indent="0">
              <a:spcBef>
                <a:spcPts val="900"/>
              </a:spcBef>
              <a:buNone/>
            </a:pPr>
            <a:r>
              <a:rPr lang="en-GB" sz="1800" dirty="0">
                <a:solidFill>
                  <a:schemeClr val="tx2"/>
                </a:solidFill>
                <a:effectLst/>
              </a:rPr>
              <a:t> </a:t>
            </a:r>
          </a:p>
          <a:p>
            <a:endParaRPr lang="x-none" sz="1800" dirty="0">
              <a:solidFill>
                <a:schemeClr val="tx2"/>
              </a:solidFill>
            </a:endParaRPr>
          </a:p>
        </p:txBody>
      </p:sp>
    </p:spTree>
    <p:extLst>
      <p:ext uri="{BB962C8B-B14F-4D97-AF65-F5344CB8AC3E}">
        <p14:creationId xmlns:p14="http://schemas.microsoft.com/office/powerpoint/2010/main" val="197047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B120EB-5C0D-94B6-F86C-9A63EA60A2D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THANK YOU !</a:t>
            </a:r>
          </a:p>
        </p:txBody>
      </p:sp>
      <p:pic>
        <p:nvPicPr>
          <p:cNvPr id="6" name="Graphic 5" descr="Handshake">
            <a:extLst>
              <a:ext uri="{FF2B5EF4-FFF2-40B4-BE49-F238E27FC236}">
                <a16:creationId xmlns:a16="http://schemas.microsoft.com/office/drawing/2014/main" id="{31A62795-16F1-A763-3BD8-7F5809CA9D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1957" y="2354239"/>
            <a:ext cx="3948085" cy="3948085"/>
          </a:xfrm>
          <a:prstGeom prst="rect">
            <a:avLst/>
          </a:prstGeom>
        </p:spPr>
      </p:pic>
    </p:spTree>
    <p:extLst>
      <p:ext uri="{BB962C8B-B14F-4D97-AF65-F5344CB8AC3E}">
        <p14:creationId xmlns:p14="http://schemas.microsoft.com/office/powerpoint/2010/main" val="377416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574F2C4-E514-4F7F-1F68-28B58E2C78AF}"/>
              </a:ext>
            </a:extLst>
          </p:cNvPr>
          <p:cNvSpPr>
            <a:spLocks noGrp="1"/>
          </p:cNvSpPr>
          <p:nvPr>
            <p:ph type="title"/>
          </p:nvPr>
        </p:nvSpPr>
        <p:spPr>
          <a:xfrm>
            <a:off x="640080" y="1243013"/>
            <a:ext cx="3855720" cy="4371974"/>
          </a:xfrm>
        </p:spPr>
        <p:txBody>
          <a:bodyPr>
            <a:normAutofit/>
          </a:bodyPr>
          <a:lstStyle/>
          <a:p>
            <a:r>
              <a:rPr lang="en-GB" sz="3600" dirty="0">
                <a:solidFill>
                  <a:schemeClr val="tx2"/>
                </a:solidFill>
                <a:effectLst/>
              </a:rPr>
              <a:t>Understanding the Dataset</a:t>
            </a:r>
            <a:br>
              <a:rPr lang="en-GB" sz="3600" dirty="0">
                <a:solidFill>
                  <a:schemeClr val="tx2"/>
                </a:solidFill>
                <a:effectLst/>
                <a:latin typeface=".AppleSystemUIFont"/>
              </a:rPr>
            </a:br>
            <a:endParaRPr lang="x-none" sz="3600" dirty="0">
              <a:solidFill>
                <a:schemeClr val="tx2"/>
              </a:solidFill>
            </a:endParaRPr>
          </a:p>
        </p:txBody>
      </p:sp>
      <p:sp>
        <p:nvSpPr>
          <p:cNvPr id="3" name="Content Placeholder 2">
            <a:extLst>
              <a:ext uri="{FF2B5EF4-FFF2-40B4-BE49-F238E27FC236}">
                <a16:creationId xmlns:a16="http://schemas.microsoft.com/office/drawing/2014/main" id="{2E8D6E90-C4B7-0327-DF6D-372B929F25F2}"/>
              </a:ext>
            </a:extLst>
          </p:cNvPr>
          <p:cNvSpPr>
            <a:spLocks noGrp="1"/>
          </p:cNvSpPr>
          <p:nvPr>
            <p:ph idx="1"/>
          </p:nvPr>
        </p:nvSpPr>
        <p:spPr>
          <a:xfrm>
            <a:off x="6172200" y="804672"/>
            <a:ext cx="5221224" cy="5230368"/>
          </a:xfrm>
        </p:spPr>
        <p:txBody>
          <a:bodyPr anchor="ctr">
            <a:normAutofit/>
          </a:bodyPr>
          <a:lstStyle/>
          <a:p>
            <a:pPr marL="0" indent="0">
              <a:buNone/>
            </a:pPr>
            <a:r>
              <a:rPr lang="en-GB" sz="1800" b="1" dirty="0">
                <a:solidFill>
                  <a:schemeClr val="tx2"/>
                </a:solidFill>
                <a:effectLst/>
              </a:rPr>
              <a:t>Dataset Overview</a:t>
            </a:r>
            <a:r>
              <a:rPr lang="en-GB" sz="1800" dirty="0">
                <a:solidFill>
                  <a:schemeClr val="tx2"/>
                </a:solidFill>
                <a:effectLst/>
              </a:rPr>
              <a:t>: </a:t>
            </a:r>
          </a:p>
          <a:p>
            <a:pPr marL="0" indent="0">
              <a:buNone/>
            </a:pPr>
            <a:r>
              <a:rPr lang="en-GB" sz="1800" dirty="0">
                <a:solidFill>
                  <a:schemeClr val="tx2"/>
                </a:solidFill>
                <a:effectLst/>
              </a:rPr>
              <a:t>Contains customer demographics, purchasing habits, and engagement metrics.</a:t>
            </a:r>
          </a:p>
          <a:p>
            <a:pPr marL="0" indent="0">
              <a:spcBef>
                <a:spcPts val="900"/>
              </a:spcBef>
              <a:buNone/>
            </a:pPr>
            <a:r>
              <a:rPr lang="en-GB" sz="1800" b="1" dirty="0">
                <a:solidFill>
                  <a:schemeClr val="tx2"/>
                </a:solidFill>
                <a:effectLst/>
              </a:rPr>
              <a:t>Key Attributes</a:t>
            </a:r>
            <a:r>
              <a:rPr lang="en-GB" sz="1800" dirty="0">
                <a:solidFill>
                  <a:schemeClr val="tx2"/>
                </a:solidFill>
                <a:effectLst/>
              </a:rPr>
              <a:t>:</a:t>
            </a:r>
          </a:p>
          <a:p>
            <a:pPr marL="0" indent="0">
              <a:spcBef>
                <a:spcPts val="900"/>
              </a:spcBef>
              <a:buNone/>
            </a:pPr>
            <a:r>
              <a:rPr lang="en-GB" sz="1800" dirty="0">
                <a:solidFill>
                  <a:schemeClr val="tx2"/>
                </a:solidFill>
                <a:effectLst/>
              </a:rPr>
              <a:t>1. </a:t>
            </a:r>
            <a:r>
              <a:rPr lang="en-GB" sz="1800" b="1" dirty="0">
                <a:solidFill>
                  <a:schemeClr val="tx2"/>
                </a:solidFill>
                <a:effectLst/>
              </a:rPr>
              <a:t>Demographics</a:t>
            </a:r>
            <a:r>
              <a:rPr lang="en-GB" sz="1800" dirty="0">
                <a:solidFill>
                  <a:schemeClr val="tx2"/>
                </a:solidFill>
                <a:effectLst/>
              </a:rPr>
              <a:t>: Age, marital status, income.</a:t>
            </a:r>
          </a:p>
          <a:p>
            <a:pPr marL="0" indent="0">
              <a:spcBef>
                <a:spcPts val="900"/>
              </a:spcBef>
              <a:buNone/>
            </a:pPr>
            <a:r>
              <a:rPr lang="en-GB" sz="1800" dirty="0">
                <a:solidFill>
                  <a:schemeClr val="tx2"/>
                </a:solidFill>
                <a:effectLst/>
              </a:rPr>
              <a:t>2. </a:t>
            </a:r>
            <a:r>
              <a:rPr lang="en-GB" sz="1800" b="1" dirty="0">
                <a:solidFill>
                  <a:schemeClr val="tx2"/>
                </a:solidFill>
                <a:effectLst/>
              </a:rPr>
              <a:t>Behaviour</a:t>
            </a:r>
            <a:r>
              <a:rPr lang="en-GB" sz="1800" dirty="0">
                <a:solidFill>
                  <a:schemeClr val="tx2"/>
                </a:solidFill>
                <a:effectLst/>
              </a:rPr>
              <a:t>: Spending on wine, meat, fruits, etc., over two years.</a:t>
            </a:r>
          </a:p>
          <a:p>
            <a:pPr marL="0" indent="0">
              <a:spcBef>
                <a:spcPts val="900"/>
              </a:spcBef>
              <a:buNone/>
            </a:pPr>
            <a:r>
              <a:rPr lang="en-GB" sz="1800" dirty="0">
                <a:solidFill>
                  <a:schemeClr val="tx2"/>
                </a:solidFill>
                <a:effectLst/>
              </a:rPr>
              <a:t>3. </a:t>
            </a:r>
            <a:r>
              <a:rPr lang="en-GB" sz="1800" b="1" dirty="0">
                <a:solidFill>
                  <a:schemeClr val="tx2"/>
                </a:solidFill>
                <a:effectLst/>
              </a:rPr>
              <a:t>Engagement</a:t>
            </a:r>
            <a:r>
              <a:rPr lang="en-GB" sz="1800" dirty="0">
                <a:solidFill>
                  <a:schemeClr val="tx2"/>
                </a:solidFill>
                <a:effectLst/>
              </a:rPr>
              <a:t>: Last purchase date, campaign responses, and complaints.</a:t>
            </a:r>
          </a:p>
          <a:p>
            <a:endParaRPr lang="x-none" sz="1800" dirty="0">
              <a:solidFill>
                <a:schemeClr val="tx2"/>
              </a:solidFill>
            </a:endParaRPr>
          </a:p>
        </p:txBody>
      </p:sp>
    </p:spTree>
    <p:extLst>
      <p:ext uri="{BB962C8B-B14F-4D97-AF65-F5344CB8AC3E}">
        <p14:creationId xmlns:p14="http://schemas.microsoft.com/office/powerpoint/2010/main" val="325791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51754-3500-33E3-8908-A5E5D2ACA10D}"/>
            </a:ext>
          </a:extLst>
        </p:cNvPr>
        <p:cNvGrpSpPr/>
        <p:nvPr/>
      </p:nvGrpSpPr>
      <p:grpSpPr>
        <a:xfrm>
          <a:off x="0" y="0"/>
          <a:ext cx="0" cy="0"/>
          <a:chOff x="0" y="0"/>
          <a:chExt cx="0" cy="0"/>
        </a:xfrm>
      </p:grpSpPr>
      <p:sp>
        <p:nvSpPr>
          <p:cNvPr id="3" name="AutoShape 2" descr="What is Exploratory Data Analysis? (EDA) - Nucleusbox">
            <a:extLst>
              <a:ext uri="{FF2B5EF4-FFF2-40B4-BE49-F238E27FC236}">
                <a16:creationId xmlns:a16="http://schemas.microsoft.com/office/drawing/2014/main" id="{B0E38CD6-38BC-199B-9C1D-375579AA1B0E}"/>
              </a:ext>
            </a:extLst>
          </p:cNvPr>
          <p:cNvSpPr>
            <a:spLocks noChangeAspect="1" noChangeArrowheads="1"/>
          </p:cNvSpPr>
          <p:nvPr/>
        </p:nvSpPr>
        <p:spPr bwMode="auto">
          <a:xfrm>
            <a:off x="5943600" y="3276600"/>
            <a:ext cx="5232400" cy="5232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221D19EF-7321-8EB2-F204-3981F53E24DB}"/>
              </a:ext>
            </a:extLst>
          </p:cNvPr>
          <p:cNvPicPr>
            <a:picLocks noChangeAspect="1"/>
          </p:cNvPicPr>
          <p:nvPr/>
        </p:nvPicPr>
        <p:blipFill>
          <a:blip r:embed="rId2"/>
          <a:stretch>
            <a:fillRect/>
          </a:stretch>
        </p:blipFill>
        <p:spPr>
          <a:xfrm>
            <a:off x="634258" y="848360"/>
            <a:ext cx="10923484" cy="4836160"/>
          </a:xfrm>
          <a:prstGeom prst="rect">
            <a:avLst/>
          </a:prstGeom>
        </p:spPr>
      </p:pic>
    </p:spTree>
    <p:extLst>
      <p:ext uri="{BB962C8B-B14F-4D97-AF65-F5344CB8AC3E}">
        <p14:creationId xmlns:p14="http://schemas.microsoft.com/office/powerpoint/2010/main" val="3334821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317662-4486-E092-DAA4-B66956D7FC69}"/>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ea typeface="+mj-ea"/>
                <a:cs typeface="+mj-cs"/>
              </a:rPr>
              <a:t>Dataset Overview</a:t>
            </a:r>
          </a:p>
        </p:txBody>
      </p:sp>
      <p:pic>
        <p:nvPicPr>
          <p:cNvPr id="5" name="Content Placeholder 4" descr="A screenshot of a spreadsheet&#10;&#10;Description automatically generated">
            <a:extLst>
              <a:ext uri="{FF2B5EF4-FFF2-40B4-BE49-F238E27FC236}">
                <a16:creationId xmlns:a16="http://schemas.microsoft.com/office/drawing/2014/main" id="{69BEE1C9-5757-6BED-2EDB-04751160FB30}"/>
              </a:ext>
            </a:extLst>
          </p:cNvPr>
          <p:cNvPicPr>
            <a:picLocks noGrp="1" noChangeAspect="1"/>
          </p:cNvPicPr>
          <p:nvPr>
            <p:ph idx="1"/>
          </p:nvPr>
        </p:nvPicPr>
        <p:blipFill>
          <a:blip r:embed="rId2"/>
          <a:stretch>
            <a:fillRect/>
          </a:stretch>
        </p:blipFill>
        <p:spPr>
          <a:xfrm>
            <a:off x="723900" y="2394325"/>
            <a:ext cx="10744200" cy="3867912"/>
          </a:xfrm>
          <a:prstGeom prst="rect">
            <a:avLst/>
          </a:prstGeom>
        </p:spPr>
      </p:pic>
    </p:spTree>
    <p:extLst>
      <p:ext uri="{BB962C8B-B14F-4D97-AF65-F5344CB8AC3E}">
        <p14:creationId xmlns:p14="http://schemas.microsoft.com/office/powerpoint/2010/main" val="372415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5404485"/>
            <a:ext cx="10515600" cy="1325563"/>
          </a:xfrm>
        </p:spPr>
        <p:txBody>
          <a:bodyPr>
            <a:noAutofit/>
          </a:bodyPr>
          <a:lstStyle/>
          <a:p>
            <a:r>
              <a:rPr lang="en-US" sz="3200" b="1" dirty="0"/>
              <a:t>There are missing values in the Income column. We can either drop them or impute them.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3495040" cy="5171439"/>
          </a:xfrm>
          <a:ln w="19050">
            <a:solidFill>
              <a:schemeClr val="tx1"/>
            </a:solidFill>
          </a:ln>
        </p:spPr>
      </p:pic>
      <p:sp>
        <p:nvSpPr>
          <p:cNvPr id="5" name="TextBox 4"/>
          <p:cNvSpPr txBox="1"/>
          <p:nvPr/>
        </p:nvSpPr>
        <p:spPr>
          <a:xfrm>
            <a:off x="3850640" y="1302266"/>
            <a:ext cx="6599239" cy="584775"/>
          </a:xfrm>
          <a:prstGeom prst="rect">
            <a:avLst/>
          </a:prstGeom>
          <a:noFill/>
          <a:ln w="38100">
            <a:solidFill>
              <a:schemeClr val="tx1"/>
            </a:solidFill>
          </a:ln>
        </p:spPr>
        <p:txBody>
          <a:bodyPr wrap="square" rtlCol="0">
            <a:spAutoFit/>
          </a:bodyPr>
          <a:lstStyle/>
          <a:p>
            <a:r>
              <a:rPr lang="en-US" sz="3200" b="1" dirty="0">
                <a:solidFill>
                  <a:srgbClr val="FF0000"/>
                </a:solidFill>
                <a:latin typeface="Arial" panose="020B0604020202020204" pitchFamily="34" charset="0"/>
                <a:cs typeface="Arial" panose="020B0604020202020204" pitchFamily="34" charset="0"/>
              </a:rPr>
              <a:t>Checking For Missing Values</a:t>
            </a:r>
          </a:p>
        </p:txBody>
      </p:sp>
    </p:spTree>
    <p:extLst>
      <p:ext uri="{BB962C8B-B14F-4D97-AF65-F5344CB8AC3E}">
        <p14:creationId xmlns:p14="http://schemas.microsoft.com/office/powerpoint/2010/main" val="2539421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2884B8-792A-E996-9996-6741D0493EE7}"/>
              </a:ext>
            </a:extLst>
          </p:cNvPr>
          <p:cNvSpPr>
            <a:spLocks noGrp="1"/>
          </p:cNvSpPr>
          <p:nvPr>
            <p:ph type="title"/>
          </p:nvPr>
        </p:nvSpPr>
        <p:spPr>
          <a:xfrm>
            <a:off x="828675" y="233680"/>
            <a:ext cx="10534650" cy="1849826"/>
          </a:xfrm>
        </p:spPr>
        <p:txBody>
          <a:bodyPr vert="horz" lIns="91440" tIns="45720" rIns="91440" bIns="45720" rtlCol="0" anchor="b">
            <a:noAutofit/>
          </a:bodyPr>
          <a:lstStyle/>
          <a:p>
            <a:pPr algn="ctr"/>
            <a:r>
              <a:rPr lang="en-US" sz="3600" b="1" kern="1200" dirty="0">
                <a:solidFill>
                  <a:schemeClr val="tx1"/>
                </a:solidFill>
                <a:effectLst/>
              </a:rPr>
              <a:t>EDA – Insights</a:t>
            </a:r>
            <a:r>
              <a:rPr lang="en-US" sz="3600" b="1" dirty="0"/>
              <a:t> of Expenses vs Customer Age</a:t>
            </a:r>
            <a:br>
              <a:rPr lang="en-US" sz="2800" b="1" dirty="0"/>
            </a:br>
            <a:r>
              <a:rPr lang="en-US" sz="2800" b="1" dirty="0">
                <a:solidFill>
                  <a:srgbClr val="FF0000"/>
                </a:solidFill>
                <a:effectLst>
                  <a:outerShdw blurRad="38100" dist="38100" dir="2700000" algn="tl">
                    <a:srgbClr val="000000">
                      <a:alpha val="43137"/>
                    </a:srgbClr>
                  </a:outerShdw>
                </a:effectLst>
              </a:rPr>
              <a:t>People </a:t>
            </a:r>
            <a:r>
              <a:rPr lang="en-US" sz="2800" b="1" dirty="0" err="1">
                <a:solidFill>
                  <a:srgbClr val="FF0000"/>
                </a:solidFill>
                <a:effectLst>
                  <a:outerShdw blurRad="38100" dist="38100" dir="2700000" algn="tl">
                    <a:srgbClr val="000000">
                      <a:alpha val="43137"/>
                    </a:srgbClr>
                  </a:outerShdw>
                </a:effectLst>
              </a:rPr>
              <a:t>whoe</a:t>
            </a:r>
            <a:r>
              <a:rPr lang="en-US" sz="2800" b="1" dirty="0">
                <a:solidFill>
                  <a:srgbClr val="FF0000"/>
                </a:solidFill>
                <a:effectLst>
                  <a:outerShdw blurRad="38100" dist="38100" dir="2700000" algn="tl">
                    <a:srgbClr val="000000">
                      <a:alpha val="43137"/>
                    </a:srgbClr>
                  </a:outerShdw>
                </a:effectLst>
              </a:rPr>
              <a:t> are in middle age they have less expense than others</a:t>
            </a:r>
            <a:endParaRPr lang="en-US" sz="2800" b="1" kern="1200" dirty="0">
              <a:solidFill>
                <a:srgbClr val="FF000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960" y="2286000"/>
            <a:ext cx="10769600" cy="4572000"/>
          </a:xfrm>
        </p:spPr>
      </p:pic>
    </p:spTree>
    <p:extLst>
      <p:ext uri="{BB962C8B-B14F-4D97-AF65-F5344CB8AC3E}">
        <p14:creationId xmlns:p14="http://schemas.microsoft.com/office/powerpoint/2010/main" val="943476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F121-3856-C38E-210F-FEF1DC629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7BF53-8A88-5F01-D0DA-FEDBD2FE75E1}"/>
              </a:ext>
            </a:extLst>
          </p:cNvPr>
          <p:cNvSpPr>
            <a:spLocks noGrp="1"/>
          </p:cNvSpPr>
          <p:nvPr>
            <p:ph type="title"/>
          </p:nvPr>
        </p:nvSpPr>
        <p:spPr>
          <a:xfrm>
            <a:off x="573037" y="356762"/>
            <a:ext cx="10534650" cy="817403"/>
          </a:xfrm>
        </p:spPr>
        <p:txBody>
          <a:bodyPr vert="horz" lIns="91440" tIns="45720" rIns="91440" bIns="45720" rtlCol="0" anchor="b">
            <a:noAutofit/>
          </a:bodyPr>
          <a:lstStyle/>
          <a:p>
            <a:pPr algn="ctr"/>
            <a:r>
              <a:rPr lang="en-US" sz="3600" kern="1200" dirty="0">
                <a:solidFill>
                  <a:schemeClr val="tx1"/>
                </a:solidFill>
                <a:effectLst/>
                <a:latin typeface="+mj-lt"/>
                <a:ea typeface="+mj-ea"/>
                <a:cs typeface="+mj-cs"/>
              </a:rPr>
              <a:t>EDA – Insights</a:t>
            </a:r>
            <a:r>
              <a:rPr lang="en-US" sz="3600" dirty="0"/>
              <a:t> of Marital Status</a:t>
            </a:r>
            <a:endParaRPr lang="en-US" sz="3600" kern="1200" dirty="0">
              <a:solidFill>
                <a:schemeClr val="tx1"/>
              </a:solidFill>
              <a:latin typeface="+mj-lt"/>
              <a:ea typeface="+mj-ea"/>
              <a:cs typeface="+mj-cs"/>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8198" y="1825625"/>
            <a:ext cx="6635603" cy="4351338"/>
          </a:xfrm>
        </p:spPr>
      </p:pic>
    </p:spTree>
    <p:extLst>
      <p:ext uri="{BB962C8B-B14F-4D97-AF65-F5344CB8AC3E}">
        <p14:creationId xmlns:p14="http://schemas.microsoft.com/office/powerpoint/2010/main" val="3995293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87324-7C50-164D-CDAD-DD4D5336B0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C4967-C3F4-FFFD-9147-19C44EEB1FDB}"/>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3600" kern="1200" dirty="0">
                <a:solidFill>
                  <a:schemeClr val="tx1"/>
                </a:solidFill>
                <a:effectLst/>
                <a:ea typeface="+mj-ea"/>
                <a:cs typeface="+mj-cs"/>
              </a:rPr>
              <a:t>EDA- Insights of</a:t>
            </a:r>
            <a:br>
              <a:rPr lang="en-US" sz="3600" kern="1200" dirty="0">
                <a:solidFill>
                  <a:schemeClr val="tx1"/>
                </a:solidFill>
                <a:effectLst/>
                <a:ea typeface="+mj-ea"/>
                <a:cs typeface="+mj-cs"/>
              </a:rPr>
            </a:br>
            <a:r>
              <a:rPr lang="en-US" sz="3600" kern="1200" dirty="0">
                <a:solidFill>
                  <a:schemeClr val="tx1"/>
                </a:solidFill>
                <a:effectLst/>
                <a:ea typeface="+mj-ea"/>
                <a:cs typeface="+mj-cs"/>
              </a:rPr>
              <a:t>Education </a:t>
            </a:r>
            <a:endParaRPr lang="en-US" sz="3600" kern="1200" dirty="0">
              <a:solidFill>
                <a:schemeClr val="tx1"/>
              </a:solidFill>
              <a:ea typeface="+mj-ea"/>
              <a:cs typeface="+mj-cs"/>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4552" y="1117600"/>
            <a:ext cx="7757448" cy="5669280"/>
          </a:xfrm>
        </p:spPr>
      </p:pic>
    </p:spTree>
    <p:extLst>
      <p:ext uri="{BB962C8B-B14F-4D97-AF65-F5344CB8AC3E}">
        <p14:creationId xmlns:p14="http://schemas.microsoft.com/office/powerpoint/2010/main" val="139207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533</TotalTime>
  <Words>655</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.AppleSystemUIFont</vt:lpstr>
      <vt:lpstr>Aptos</vt:lpstr>
      <vt:lpstr>Aptos Display</vt:lpstr>
      <vt:lpstr>Arial</vt:lpstr>
      <vt:lpstr>Office Theme</vt:lpstr>
      <vt:lpstr>Customer Personality Analysis and Segmentation   </vt:lpstr>
      <vt:lpstr>Project Objective</vt:lpstr>
      <vt:lpstr>Understanding the Dataset </vt:lpstr>
      <vt:lpstr>PowerPoint Presentation</vt:lpstr>
      <vt:lpstr>Dataset Overview</vt:lpstr>
      <vt:lpstr>There are missing values in the Income column. We can either drop them or impute them.</vt:lpstr>
      <vt:lpstr>EDA – Insights of Expenses vs Customer Age People whoe are in middle age they have less expense than others</vt:lpstr>
      <vt:lpstr>EDA – Insights of Marital Status</vt:lpstr>
      <vt:lpstr>EDA- Insights of Education </vt:lpstr>
      <vt:lpstr>EDA - Insights from Heatmap </vt:lpstr>
      <vt:lpstr>As From the above correlation heatmap we can draw few insights regarding the association between different attributes. Some of them are:  The columns 'NumCatalogPurchases' and 'MntMeatProducts' have a strong correlation indicating that most of the amount that is spent on Meat products are made through catalog purchases.  Also the columns 'MntWines' ,'NumStorePurchases' and 'NumCatalogPurchases' , 'MntWines' have a positive correlation indicating that the amount of money spent on Wines are made mostly either by visiting the store or through catalog.  The column 'Income' has a postive association with the following attributes: 'MntWines','MntMeatProducts', NumCatalogPurchases','NumberStorePurchases' and 'NumWebVisitsMonth' which shows that higher the income, more chances of these attribuets to occur.   </vt:lpstr>
      <vt:lpstr>Model Building</vt:lpstr>
      <vt:lpstr>Clustering - Methods and Goals </vt:lpstr>
      <vt:lpstr> We can understand from the plot that cluster = 2 is the best...   Elbow Method for K-Means Clustering</vt:lpstr>
      <vt:lpstr>K-Means Clustering</vt:lpstr>
      <vt:lpstr>PCA with Aggolomerative Clustering </vt:lpstr>
      <vt:lpstr>PowerPoint Presentation</vt:lpstr>
      <vt:lpstr>A 3D Projection of Data In The Reduced Dimension</vt:lpstr>
      <vt:lpstr>The Plot Of The Clusters</vt:lpstr>
      <vt:lpstr>PowerPoint Presentation</vt:lpstr>
      <vt:lpstr>Model Deployment</vt:lpstr>
      <vt:lpstr>PowerPoint Presentation</vt:lpstr>
      <vt:lpstr>PowerPoint Presentation</vt:lpstr>
      <vt:lpstr>Problem faced while doing this project</vt:lpstr>
      <vt:lpstr>Interactive Deployment with Streamlit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 and Segmentation</dc:title>
  <dc:creator>harsh patil</dc:creator>
  <cp:lastModifiedBy>Abhesh Roy</cp:lastModifiedBy>
  <cp:revision>74</cp:revision>
  <dcterms:created xsi:type="dcterms:W3CDTF">2025-01-01T11:30:44Z</dcterms:created>
  <dcterms:modified xsi:type="dcterms:W3CDTF">2025-01-11T09:34:15Z</dcterms:modified>
</cp:coreProperties>
</file>